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76" r:id="rId4"/>
    <p:sldId id="277" r:id="rId5"/>
    <p:sldId id="258" r:id="rId6"/>
    <p:sldId id="278" r:id="rId7"/>
    <p:sldId id="281" r:id="rId8"/>
    <p:sldId id="279" r:id="rId9"/>
    <p:sldId id="280" r:id="rId10"/>
    <p:sldId id="259" r:id="rId11"/>
    <p:sldId id="261" r:id="rId12"/>
    <p:sldId id="282" r:id="rId13"/>
    <p:sldId id="263" r:id="rId14"/>
    <p:sldId id="264" r:id="rId15"/>
    <p:sldId id="265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4" r:id="rId24"/>
    <p:sldId id="291" r:id="rId25"/>
    <p:sldId id="270" r:id="rId26"/>
    <p:sldId id="292" r:id="rId27"/>
    <p:sldId id="274" r:id="rId28"/>
    <p:sldId id="297" r:id="rId29"/>
    <p:sldId id="295" r:id="rId30"/>
    <p:sldId id="296" r:id="rId31"/>
    <p:sldId id="283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5" d="100"/>
          <a:sy n="85" d="100"/>
        </p:scale>
        <p:origin x="-208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09/11/15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Integration, Billing and Monetization, Governance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Targets to cater for 13,000 Boeing airplanes in Service at 900 airlines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A solution that can scale for 90 million transactions per month (as an end state)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PaaS solution to integrate airlines and OEM data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Reusable app services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Open architecture and modular design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sa/3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046163" y="6092834"/>
            <a:ext cx="68531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© Paul Fremantle 2015.  Licensed under the Creative Commons 4.0 BY-SA (Attribution-</a:t>
            </a:r>
            <a:r>
              <a:rPr lang="en-US" sz="1000" dirty="0" err="1" smtClean="0">
                <a:latin typeface="Montserrat"/>
              </a:rPr>
              <a:t>Sharealike</a:t>
            </a:r>
            <a:r>
              <a:rPr lang="en-US" sz="1000" dirty="0" smtClean="0">
                <a:latin typeface="Montserrat"/>
              </a:rPr>
              <a:t>) license.</a:t>
            </a:r>
          </a:p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See </a:t>
            </a:r>
            <a:r>
              <a:rPr lang="en-US" sz="1000" dirty="0" smtClean="0">
                <a:latin typeface="Montserrat"/>
                <a:hlinkClick r:id="rId14"/>
              </a:rPr>
              <a:t>http://creativecommons.org/licenses/by-sa/4.0/</a:t>
            </a:r>
            <a:r>
              <a:rPr lang="en-US" sz="1000" dirty="0" smtClean="0">
                <a:latin typeface="Montserrat"/>
              </a:rPr>
              <a:t> </a:t>
            </a:r>
          </a:p>
          <a:p>
            <a:pPr algn="l" eaLnBrk="1" hangingPunct="1">
              <a:defRPr/>
            </a:pPr>
            <a:endParaRPr lang="en-US" sz="1000" dirty="0" smtClean="0">
              <a:latin typeface="Montserrat"/>
            </a:endParaRPr>
          </a:p>
        </p:txBody>
      </p:sp>
      <p:pic>
        <p:nvPicPr>
          <p:cNvPr id="24" name="Picture 23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64" y="6254746"/>
            <a:ext cx="725399" cy="258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lideshare.net/adrianco/global-netflix-platform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laboratory-journal.com/science/information-technology-it/big-data-genomics-challenges-and-solutions" TargetMode="External"/><Relationship Id="rId3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msweb.cern.ch/phedex" TargetMode="External"/><Relationship Id="rId3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zf.fremantle.org/2010/05/cloud-native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Overview and Introduction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Nov 2015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r>
              <a:rPr lang="en-US" dirty="0"/>
              <a:t>of a very large size, typically to the extent that its manipulation and management present significant logistical </a:t>
            </a:r>
            <a:r>
              <a:rPr lang="en-US" dirty="0" smtClean="0"/>
              <a:t>challenges</a:t>
            </a:r>
          </a:p>
          <a:p>
            <a:pPr lvl="1"/>
            <a:r>
              <a:rPr lang="en-US" dirty="0" smtClean="0"/>
              <a:t>Oxford English Dictionary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9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Big Data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data storage and analysis that:</a:t>
            </a:r>
          </a:p>
          <a:p>
            <a:pPr lvl="1"/>
            <a:r>
              <a:rPr lang="en-US" dirty="0" smtClean="0"/>
              <a:t>Cannot be processed on a single machine in a timely manner</a:t>
            </a:r>
          </a:p>
          <a:p>
            <a:pPr lvl="1"/>
            <a:r>
              <a:rPr lang="en-US" dirty="0" smtClean="0"/>
              <a:t>Over time needs more computation and resources than a fixed size system can provide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090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three </a:t>
            </a:r>
            <a:r>
              <a:rPr lang="en-US" dirty="0" err="1" smtClean="0"/>
              <a:t>Vs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Need to be able to process data faster</a:t>
            </a:r>
          </a:p>
          <a:p>
            <a:pPr lvl="1"/>
            <a:r>
              <a:rPr lang="en-US" dirty="0" smtClean="0"/>
              <a:t>Handle very large numbers of data elements/sec incoming</a:t>
            </a:r>
            <a:endParaRPr lang="en-US" dirty="0"/>
          </a:p>
          <a:p>
            <a:r>
              <a:rPr lang="en-US" dirty="0" smtClean="0"/>
              <a:t>Variety</a:t>
            </a:r>
          </a:p>
          <a:p>
            <a:pPr lvl="1"/>
            <a:r>
              <a:rPr lang="en-US" dirty="0" smtClean="0"/>
              <a:t>Not just the same old columns</a:t>
            </a:r>
          </a:p>
          <a:p>
            <a:pPr lvl="1"/>
            <a:r>
              <a:rPr lang="en-US" dirty="0" smtClean="0"/>
              <a:t>New formats, new sources, new details</a:t>
            </a:r>
            <a:endParaRPr lang="en-US" dirty="0"/>
          </a:p>
          <a:p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Massive volumes are becoming normal</a:t>
            </a:r>
          </a:p>
          <a:p>
            <a:pPr lvl="1"/>
            <a:r>
              <a:rPr lang="en-US" dirty="0" smtClean="0"/>
              <a:t>Collecting the next level of data</a:t>
            </a:r>
          </a:p>
          <a:p>
            <a:pPr lvl="2"/>
            <a:r>
              <a:rPr lang="en-US" dirty="0" smtClean="0"/>
              <a:t>E.g. Bank Trades, Website interactions, shopping experiences, </a:t>
            </a:r>
            <a:r>
              <a:rPr lang="en-US" dirty="0" err="1" smtClean="0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374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Origins of Big Data - 1997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8687"/>
            <a:ext cx="9144000" cy="474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02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Reduce 2008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02584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0"/>
            <a:ext cx="9144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2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REST and Cloud based SOA approach</a:t>
            </a:r>
          </a:p>
          <a:p>
            <a:r>
              <a:rPr lang="en-US" dirty="0" smtClean="0"/>
              <a:t>Continuous Delivery</a:t>
            </a:r>
          </a:p>
          <a:p>
            <a:r>
              <a:rPr lang="en-US" dirty="0" smtClean="0"/>
              <a:t>100% Based in the cloud</a:t>
            </a:r>
          </a:p>
          <a:p>
            <a:r>
              <a:rPr lang="en-US" dirty="0" smtClean="0"/>
              <a:t>See excellent presentations from Adrian Cockcroft</a:t>
            </a:r>
          </a:p>
          <a:p>
            <a:pPr lvl="1"/>
            <a:r>
              <a:rPr lang="en-US" dirty="0"/>
              <a:t>e.g. </a:t>
            </a:r>
            <a:r>
              <a:rPr lang="en-US" dirty="0">
                <a:hlinkClick r:id="rId2"/>
              </a:rPr>
              <a:t>http://www.slideshare.net/adrianco/global-netflix-</a:t>
            </a:r>
            <a:r>
              <a:rPr lang="en-US" dirty="0" smtClean="0">
                <a:hlinkClick r:id="rId2"/>
              </a:rPr>
              <a:t>platform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375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Deployed on AWS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10695" t="19202" r="9307" b="23602"/>
          <a:stretch/>
        </p:blipFill>
        <p:spPr>
          <a:xfrm>
            <a:off x="619125" y="1366838"/>
            <a:ext cx="8524875" cy="3810000"/>
          </a:xfrm>
        </p:spPr>
      </p:pic>
    </p:spTree>
    <p:extLst>
      <p:ext uri="{BB962C8B-B14F-4D97-AF65-F5344CB8AC3E}">
        <p14:creationId xmlns:p14="http://schemas.microsoft.com/office/powerpoint/2010/main" val="3793029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Boeing Digital Airline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7950" y="6554788"/>
            <a:ext cx="242888" cy="2667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66A7ED7-98D3-3C45-8C6B-6A71D3302E0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Cloud Computing and Big Data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04800" y="609600"/>
            <a:ext cx="8534400" cy="5676900"/>
          </a:xfrm>
          <a:prstGeom prst="rect">
            <a:avLst/>
          </a:prstGeom>
        </p:spPr>
      </p:pic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74000" y="43975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>
                <a:solidFill>
                  <a:srgbClr val="FF9900"/>
                </a:solidFill>
              </a:rPr>
              <a:t>Case Study : Boeing - A PaaS </a:t>
            </a:r>
            <a:r>
              <a:rPr lang="en-US" sz="1800" dirty="0" smtClean="0">
                <a:solidFill>
                  <a:srgbClr val="FF9900"/>
                </a:solidFill>
              </a:rPr>
              <a:t>based Integration and API ecosystem</a:t>
            </a:r>
            <a:endParaRPr lang="en" sz="1800" dirty="0">
              <a:solidFill>
                <a:srgbClr val="FF9900"/>
              </a:solidFill>
            </a:endParaRPr>
          </a:p>
          <a:p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73765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1800">
                <a:solidFill>
                  <a:srgbClr val="FF9900"/>
                </a:solidFill>
              </a:rPr>
              <a:t>Case Study : Multi-tenanted Mobile Orchestration Gateway Platform 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171825" y="1003475"/>
            <a:ext cx="2066100" cy="2334899"/>
          </a:xfrm>
          <a:prstGeom prst="rect">
            <a:avLst/>
          </a:prstGeom>
          <a:ln w="9525" cap="flat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Customer</a:t>
            </a:r>
          </a:p>
          <a:p>
            <a:pPr>
              <a:buNone/>
            </a:pPr>
            <a:r>
              <a:rPr lang="en" sz="1200" dirty="0">
                <a:solidFill>
                  <a:srgbClr val="000000"/>
                </a:solidFill>
              </a:rPr>
              <a:t>One of the largest global networking solutions providers required to build a mobile services orchestration gateway platform, enabling mobile providers to simplify QoS service access to their external business partners. 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4294967295"/>
          </p:nvPr>
        </p:nvSpPr>
        <p:spPr>
          <a:xfrm>
            <a:off x="2369250" y="1003475"/>
            <a:ext cx="6598199" cy="2233799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Challenge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Build a mobile services orchestration gateway than can scale upto 40,000 TPS with 99.999% service availability.</a:t>
            </a:r>
          </a:p>
          <a:p>
            <a:pPr lvl="0" rtl="0">
              <a:lnSpc>
                <a:spcPct val="115000"/>
              </a:lnSpc>
              <a:buFontTx/>
              <a:buChar char="-"/>
            </a:pPr>
            <a:r>
              <a:rPr lang="en" sz="1200" dirty="0" smtClean="0">
                <a:solidFill>
                  <a:srgbClr val="000000"/>
                </a:solidFill>
              </a:rPr>
              <a:t>Extensible </a:t>
            </a:r>
            <a:r>
              <a:rPr lang="en" sz="1200" dirty="0">
                <a:solidFill>
                  <a:srgbClr val="000000"/>
                </a:solidFill>
              </a:rPr>
              <a:t>architecture capable of interfacing with multiple protocols such as XMPP, </a:t>
            </a:r>
            <a:r>
              <a:rPr lang="en-US" sz="1200" dirty="0" smtClean="0">
                <a:solidFill>
                  <a:srgbClr val="000000"/>
                </a:solidFill>
              </a:rPr>
              <a:t>Diameter</a:t>
            </a:r>
            <a:r>
              <a:rPr lang="en" sz="1200" dirty="0" smtClean="0">
                <a:solidFill>
                  <a:srgbClr val="000000"/>
                </a:solidFill>
              </a:rPr>
              <a:t> </a:t>
            </a:r>
            <a:r>
              <a:rPr lang="en" sz="1200" dirty="0">
                <a:solidFill>
                  <a:srgbClr val="000000"/>
                </a:solidFill>
              </a:rPr>
              <a:t>whilst maintaining pre-defined SLAs and throughput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marL="0" lvl="0" indent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Integrating with ASR5000K, Third-party PCRF systems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Multi-tenancy support for API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Multi-geographical deployment with autoscaling and failover compensation.</a:t>
            </a:r>
          </a:p>
          <a:p>
            <a:endParaRPr lang="en" sz="1200" dirty="0">
              <a:solidFill>
                <a:srgbClr val="000000"/>
              </a:solidFill>
            </a:endParaRPr>
          </a:p>
        </p:txBody>
      </p:sp>
      <p:pic>
        <p:nvPicPr>
          <p:cNvPr id="36" name="Shape 36"/>
          <p:cNvPicPr preferRelativeResize="0"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825" y="5311900"/>
            <a:ext cx="1710349" cy="89159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>
            <a:spLocks noGrp="1"/>
          </p:cNvSpPr>
          <p:nvPr>
            <p:ph type="body" idx="4294967295"/>
          </p:nvPr>
        </p:nvSpPr>
        <p:spPr>
          <a:xfrm>
            <a:off x="2369500" y="3331400"/>
            <a:ext cx="6598199" cy="2748000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Solution</a:t>
            </a: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Rebuilt an 18 month project in 4 weeks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</a:t>
            </a:r>
            <a:r>
              <a:rPr lang="en" sz="1200" dirty="0">
                <a:solidFill>
                  <a:srgbClr val="000000"/>
                </a:solidFill>
              </a:rPr>
              <a:t>API Governance powered by multi-tenanted API Manager cluster with enforced security and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Business </a:t>
            </a:r>
            <a:r>
              <a:rPr lang="en" sz="1200" dirty="0">
                <a:solidFill>
                  <a:srgbClr val="000000"/>
                </a:solidFill>
              </a:rPr>
              <a:t>logic through ESB mediators exposed as REST APIs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</a:t>
            </a:r>
            <a:r>
              <a:rPr lang="en-US" sz="1200" dirty="0" err="1" smtClean="0">
                <a:solidFill>
                  <a:srgbClr val="000000"/>
                </a:solidFill>
              </a:rPr>
              <a:t>Stateful</a:t>
            </a:r>
            <a:r>
              <a:rPr lang="en-US" sz="1200" dirty="0" smtClean="0">
                <a:solidFill>
                  <a:srgbClr val="000000"/>
                </a:solidFill>
              </a:rPr>
              <a:t> caching using Cassandra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Analytics and monetization of API usage using BAM integrated with enterprise licensing platform.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Partner Onboarding interfaces and authorization workflows.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Enterprise-grade cloud deployment based on Stratos PaaS foundation with native support for multi-tenancy, resource pooling and elastic scaling.</a:t>
            </a:r>
          </a:p>
        </p:txBody>
      </p:sp>
    </p:spTree>
    <p:extLst>
      <p:ext uri="{BB962C8B-B14F-4D97-AF65-F5344CB8AC3E}">
        <p14:creationId xmlns:p14="http://schemas.microsoft.com/office/powerpoint/2010/main" val="321947026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hape 4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93637" y="792375"/>
            <a:ext cx="8601075" cy="5172075"/>
          </a:xfrm>
          <a:prstGeom prst="rect">
            <a:avLst/>
          </a:prstGeom>
        </p:spPr>
      </p:pic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Case Study : Multi-tenanted Mobile Orchestration Gateway </a:t>
            </a:r>
            <a:r>
              <a:rPr lang="en" sz="1800" dirty="0" smtClean="0">
                <a:solidFill>
                  <a:srgbClr val="FF9900"/>
                </a:solidFill>
              </a:rPr>
              <a:t>Platform</a:t>
            </a:r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92356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624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65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Big Data </a:t>
            </a:r>
            <a:br>
              <a:rPr lang="en-US" dirty="0" smtClean="0"/>
            </a:br>
            <a:r>
              <a:rPr lang="en-US" dirty="0" smtClean="0"/>
              <a:t>Cloud management analytics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0"/>
            <a:ext cx="9144000" cy="3802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846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Realtime</a:t>
            </a:r>
            <a:r>
              <a:rPr lang="en-US" dirty="0" smtClean="0"/>
              <a:t> Big Data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York-based Bank</a:t>
            </a:r>
          </a:p>
          <a:p>
            <a:r>
              <a:rPr lang="en-US" dirty="0" smtClean="0"/>
              <a:t>25 servers in a cluster </a:t>
            </a:r>
            <a:r>
              <a:rPr lang="en-US" dirty="0" err="1" smtClean="0"/>
              <a:t>analysing</a:t>
            </a:r>
            <a:r>
              <a:rPr lang="en-US" dirty="0" smtClean="0"/>
              <a:t> trading and system data from operational systems</a:t>
            </a:r>
          </a:p>
          <a:p>
            <a:r>
              <a:rPr lang="en-US" dirty="0" smtClean="0"/>
              <a:t>Siddhi-based engine processing data in </a:t>
            </a:r>
            <a:r>
              <a:rPr lang="en-US" dirty="0" err="1" smtClean="0"/>
              <a:t>realtime</a:t>
            </a:r>
            <a:endParaRPr lang="en-US" dirty="0"/>
          </a:p>
          <a:p>
            <a:r>
              <a:rPr lang="en-US" dirty="0" smtClean="0"/>
              <a:t>Handling 10,000s of events/second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4894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00" y="0"/>
            <a:ext cx="8388991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firstlook.org</a:t>
            </a:r>
            <a:r>
              <a:rPr lang="en-US" sz="1200" dirty="0"/>
              <a:t>/</a:t>
            </a:r>
            <a:r>
              <a:rPr lang="en-US" sz="1200" dirty="0" err="1"/>
              <a:t>theintercept</a:t>
            </a:r>
            <a:r>
              <a:rPr lang="en-US" sz="1200" dirty="0"/>
              <a:t>/2015/07/01/</a:t>
            </a:r>
            <a:r>
              <a:rPr lang="en-US" sz="1200" dirty="0" err="1"/>
              <a:t>nsas</a:t>
            </a:r>
            <a:r>
              <a:rPr lang="en-US" sz="1200" dirty="0"/>
              <a:t>-</a:t>
            </a:r>
            <a:r>
              <a:rPr lang="en-US" sz="1200" dirty="0" err="1"/>
              <a:t>google</a:t>
            </a:r>
            <a:r>
              <a:rPr lang="en-US" sz="1200" dirty="0"/>
              <a:t>-worlds-private-communications/</a:t>
            </a:r>
          </a:p>
        </p:txBody>
      </p:sp>
    </p:spTree>
    <p:extLst>
      <p:ext uri="{BB962C8B-B14F-4D97-AF65-F5344CB8AC3E}">
        <p14:creationId xmlns:p14="http://schemas.microsoft.com/office/powerpoint/2010/main" val="212402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Big Data </a:t>
            </a:r>
            <a:r>
              <a:rPr lang="en-US" sz="4000" dirty="0"/>
              <a:t>in Genomics</a:t>
            </a:r>
            <a:br>
              <a:rPr lang="en-US" sz="4000" dirty="0"/>
            </a:br>
            <a:r>
              <a:rPr lang="en-US" sz="1600" dirty="0">
                <a:hlinkClick r:id="rId2"/>
              </a:rPr>
              <a:t>http://www.laboratory-journal.com/science/information-technology-it/big-data-genomics-challenges-and-</a:t>
            </a:r>
            <a:r>
              <a:rPr lang="en-US" sz="1600" dirty="0" smtClean="0">
                <a:hlinkClick r:id="rId2"/>
              </a:rPr>
              <a:t>solutions</a:t>
            </a:r>
            <a:r>
              <a:rPr lang="en-US" sz="1600" dirty="0" smtClean="0"/>
              <a:t> 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7429"/>
            <a:ext cx="9144000" cy="496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4591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Maclaren</a:t>
            </a:r>
            <a:r>
              <a:rPr lang="en-US" dirty="0" smtClean="0"/>
              <a:t> Formula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4799013"/>
            <a:ext cx="8229600" cy="13271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Collects 1Gb/race</a:t>
            </a:r>
          </a:p>
          <a:p>
            <a:r>
              <a:rPr lang="en-US" dirty="0" err="1" smtClean="0"/>
              <a:t>Analysing</a:t>
            </a:r>
            <a:r>
              <a:rPr lang="en-US" dirty="0" smtClean="0"/>
              <a:t> in real-time to tune and manage the car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338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287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5683"/>
            <a:ext cx="9058575" cy="652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671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Drivers for a new IT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09700"/>
            <a:ext cx="3938147" cy="24798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27825"/>
          <a:stretch/>
        </p:blipFill>
        <p:spPr>
          <a:xfrm>
            <a:off x="4775383" y="1378325"/>
            <a:ext cx="4006081" cy="2511237"/>
          </a:xfrm>
          <a:prstGeom prst="rect">
            <a:avLst/>
          </a:prstGeom>
        </p:spPr>
      </p:pic>
      <p:pic>
        <p:nvPicPr>
          <p:cNvPr id="5" name="Picture 4" descr="Screen Shot 2013-02-13 at 12.56.1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" y="4218578"/>
            <a:ext cx="4108427" cy="19597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383" y="4218578"/>
            <a:ext cx="4183421" cy="169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24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Large Hadron Collider</a:t>
            </a:r>
            <a:br>
              <a:rPr lang="en-US" sz="3600" dirty="0" smtClean="0"/>
            </a:br>
            <a:r>
              <a:rPr lang="en-US" sz="2000" dirty="0" smtClean="0"/>
              <a:t>Compact </a:t>
            </a:r>
            <a:r>
              <a:rPr lang="en-US" sz="2000" dirty="0" err="1" smtClean="0"/>
              <a:t>Muon</a:t>
            </a:r>
            <a:r>
              <a:rPr lang="en-US" sz="2000" dirty="0" smtClean="0"/>
              <a:t> Solenoid </a:t>
            </a:r>
            <a:br>
              <a:rPr lang="en-US" sz="2000" dirty="0" smtClean="0"/>
            </a:br>
            <a:r>
              <a:rPr lang="en-US" sz="1100" dirty="0" smtClean="0"/>
              <a:t>Source</a:t>
            </a:r>
            <a:r>
              <a:rPr lang="en-US" sz="1100" dirty="0"/>
              <a:t>: </a:t>
            </a:r>
            <a:r>
              <a:rPr lang="en-US" sz="1100" dirty="0">
                <a:hlinkClick r:id="rId2"/>
              </a:rPr>
              <a:t>http://cmsweb.cern.ch/</a:t>
            </a:r>
            <a:r>
              <a:rPr lang="en-US" sz="1100" dirty="0" smtClean="0">
                <a:hlinkClick r:id="rId2"/>
              </a:rPr>
              <a:t>phedex</a:t>
            </a:r>
            <a:r>
              <a:rPr lang="en-US" sz="1100" dirty="0" smtClean="0"/>
              <a:t> </a:t>
            </a:r>
            <a:endParaRPr lang="en-US" sz="11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417202"/>
            <a:ext cx="8229600" cy="544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982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ＭＳ Ｐゴシック" charset="0"/>
              </a:rPr>
              <a:t>What is Cloud?</a:t>
            </a:r>
            <a:endParaRPr lang="en-US" dirty="0">
              <a:ea typeface="ＭＳ Ｐゴシック" charset="0"/>
            </a:endParaRP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ea typeface="ＭＳ Ｐゴシック" charset="0"/>
              </a:rPr>
              <a:t>Depends who </a:t>
            </a:r>
            <a:r>
              <a:rPr lang="en-US" b="1" dirty="0">
                <a:ea typeface="ＭＳ Ｐゴシック" charset="0"/>
              </a:rPr>
              <a:t>you</a:t>
            </a:r>
            <a:r>
              <a:rPr lang="en-US" dirty="0">
                <a:ea typeface="ＭＳ Ｐゴシック" charset="0"/>
              </a:rPr>
              <a:t> are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daughter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iCloud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music in the cloud)</a:t>
            </a:r>
          </a:p>
          <a:p>
            <a:pPr lvl="1"/>
            <a:r>
              <a:rPr lang="en-US" b="1" dirty="0">
                <a:ea typeface="ＭＳ Ｐゴシック" charset="0"/>
              </a:rPr>
              <a:t>My </a:t>
            </a:r>
            <a:r>
              <a:rPr lang="en-US" b="1" dirty="0" smtClean="0">
                <a:ea typeface="ＭＳ Ｐゴシック" charset="0"/>
              </a:rPr>
              <a:t>mum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 err="1">
                <a:ea typeface="ＭＳ Ｐゴシック" charset="0"/>
              </a:rPr>
              <a:t>gmail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email in the cloud)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VP sales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Salesforce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(his </a:t>
            </a:r>
            <a:r>
              <a:rPr lang="en-US" dirty="0">
                <a:ea typeface="ＭＳ Ｐゴシック" charset="0"/>
              </a:rPr>
              <a:t>prospects in the cloud</a:t>
            </a:r>
            <a:r>
              <a:rPr lang="en-US" dirty="0" smtClean="0">
                <a:ea typeface="ＭＳ Ｐゴシック" charset="0"/>
              </a:rPr>
              <a:t>)</a:t>
            </a:r>
            <a:endParaRPr lang="en-US" dirty="0">
              <a:ea typeface="ＭＳ Ｐゴシック" charset="0"/>
            </a:endParaRPr>
          </a:p>
          <a:p>
            <a:pPr lvl="1"/>
            <a:r>
              <a:rPr lang="en-US" b="1" dirty="0" err="1" smtClean="0">
                <a:ea typeface="ＭＳ Ｐゴシック" charset="0"/>
              </a:rPr>
              <a:t>Sysadmin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>
                <a:ea typeface="ＭＳ Ｐゴシック" charset="0"/>
              </a:rPr>
              <a:t>Amazon/Rackspace/</a:t>
            </a:r>
            <a:r>
              <a:rPr lang="en-US" dirty="0" err="1" smtClean="0">
                <a:ea typeface="ＭＳ Ｐゴシック" charset="0"/>
              </a:rPr>
              <a:t>etc</a:t>
            </a:r>
            <a:r>
              <a:rPr lang="en-US" dirty="0" smtClean="0">
                <a:ea typeface="ＭＳ Ｐゴシック" charset="0"/>
              </a:rPr>
              <a:t> (his infrastructure in </a:t>
            </a:r>
            <a:r>
              <a:rPr lang="en-US" dirty="0">
                <a:ea typeface="ＭＳ Ｐゴシック" charset="0"/>
              </a:rPr>
              <a:t>the cloud</a:t>
            </a:r>
            <a:r>
              <a:rPr lang="en-US" dirty="0" smtClean="0">
                <a:ea typeface="ＭＳ Ｐゴシック" charset="0"/>
              </a:rPr>
              <a:t>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*: </a:t>
            </a:r>
            <a:r>
              <a:rPr lang="en-US" dirty="0" smtClean="0">
                <a:ea typeface="ＭＳ Ｐゴシック" charset="0"/>
              </a:rPr>
              <a:t>what </a:t>
            </a:r>
            <a:r>
              <a:rPr lang="en-US" i="1" dirty="0" smtClean="0">
                <a:ea typeface="ＭＳ Ｐゴシック" charset="0"/>
              </a:rPr>
              <a:t>you</a:t>
            </a:r>
            <a:r>
              <a:rPr lang="en-US" dirty="0" smtClean="0">
                <a:ea typeface="ＭＳ Ｐゴシック" charset="0"/>
              </a:rPr>
              <a:t> care about, self-provisioned, managed, metered and paid per use, in the cloud</a:t>
            </a:r>
            <a:endParaRPr lang="en-US" b="1" dirty="0">
              <a:ea typeface="ＭＳ Ｐゴシック" charset="0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056D2D0-BD9B-0742-9EBE-0907BF9E0654}" type="slidenum">
              <a:rPr lang="en-GB" sz="1200">
                <a:solidFill>
                  <a:srgbClr val="898989"/>
                </a:solidFill>
                <a:latin typeface="Calisto MT"/>
                <a:cs typeface="Arial" charset="0"/>
              </a:rPr>
              <a:pPr eaLnBrk="1" hangingPunct="1"/>
              <a:t>4</a:t>
            </a:fld>
            <a:endParaRPr lang="en-GB" sz="1200" dirty="0">
              <a:solidFill>
                <a:srgbClr val="898989"/>
              </a:solidFill>
              <a:latin typeface="Calisto M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150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Computing Definition</a:t>
            </a:r>
            <a:br>
              <a:rPr lang="en-US" dirty="0" smtClean="0"/>
            </a:br>
            <a:r>
              <a:rPr lang="en-US" dirty="0" smtClean="0"/>
              <a:t>(NIST)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On-demand self-service</a:t>
            </a:r>
          </a:p>
          <a:p>
            <a:pPr lvl="1"/>
            <a:r>
              <a:rPr lang="en-US" dirty="0" smtClean="0"/>
              <a:t>Users can provision resources without human intervention</a:t>
            </a:r>
          </a:p>
          <a:p>
            <a:r>
              <a:rPr lang="en-US" dirty="0" smtClean="0"/>
              <a:t>Broad network access</a:t>
            </a:r>
          </a:p>
          <a:p>
            <a:pPr lvl="1"/>
            <a:r>
              <a:rPr lang="en-US" dirty="0" smtClean="0"/>
              <a:t>Heterogeneous access to resources </a:t>
            </a:r>
          </a:p>
          <a:p>
            <a:r>
              <a:rPr lang="en-US" dirty="0" smtClean="0"/>
              <a:t>Resource pooling </a:t>
            </a:r>
          </a:p>
          <a:p>
            <a:pPr lvl="1"/>
            <a:r>
              <a:rPr lang="en-US" dirty="0" smtClean="0"/>
              <a:t>Multi-tenant shared capabilities</a:t>
            </a:r>
          </a:p>
          <a:p>
            <a:r>
              <a:rPr lang="en-US" dirty="0" smtClean="0"/>
              <a:t>Rapid elasticity</a:t>
            </a:r>
          </a:p>
          <a:p>
            <a:pPr lvl="1"/>
            <a:r>
              <a:rPr lang="en-US" dirty="0" smtClean="0"/>
              <a:t>Services can scale up and down automatically</a:t>
            </a:r>
          </a:p>
          <a:p>
            <a:r>
              <a:rPr lang="en-US" dirty="0" smtClean="0"/>
              <a:t>Measured service</a:t>
            </a:r>
          </a:p>
          <a:p>
            <a:pPr lvl="1"/>
            <a:r>
              <a:rPr lang="en-US" dirty="0" smtClean="0"/>
              <a:t>Resources can be metered and charged for based on real-world measures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alibri" charset="0"/>
                <a:ea typeface="ＭＳ Ｐゴシック" charset="0"/>
              </a:rPr>
              <a:t>Cloud </a:t>
            </a:r>
            <a:r>
              <a:rPr lang="en-US" dirty="0" smtClean="0">
                <a:latin typeface="Calibri" charset="0"/>
                <a:ea typeface="ＭＳ Ｐゴシック" charset="0"/>
              </a:rPr>
              <a:t>Native</a:t>
            </a:r>
            <a:r>
              <a:rPr lang="en-US" dirty="0">
                <a:latin typeface="Calibri" charset="0"/>
                <a:ea typeface="ＭＳ Ｐゴシック" charset="0"/>
              </a:rPr>
              <a:t/>
            </a:r>
            <a:br>
              <a:rPr lang="en-US" dirty="0">
                <a:latin typeface="Calibri" charset="0"/>
                <a:ea typeface="ＭＳ Ｐゴシック" charset="0"/>
              </a:rPr>
            </a:br>
            <a:r>
              <a:rPr lang="en-US" sz="2200" dirty="0">
                <a:latin typeface="Calibri" charset="0"/>
                <a:ea typeface="ＭＳ Ｐゴシック" charset="0"/>
                <a:hlinkClick r:id="rId2"/>
              </a:rPr>
              <a:t>http://pzf.fremantle.org/2010/05/cloud-</a:t>
            </a:r>
            <a:r>
              <a:rPr lang="en-US" sz="2200" dirty="0" smtClean="0">
                <a:latin typeface="Calibri" charset="0"/>
                <a:ea typeface="ＭＳ Ｐゴシック" charset="0"/>
                <a:hlinkClick r:id="rId2"/>
              </a:rPr>
              <a:t>native.html</a:t>
            </a:r>
            <a:r>
              <a:rPr lang="en-US" sz="2200" dirty="0" smtClean="0">
                <a:latin typeface="Calibri" charset="0"/>
                <a:ea typeface="ＭＳ Ｐゴシック" charset="0"/>
              </a:rPr>
              <a:t> </a:t>
            </a:r>
            <a:endParaRPr lang="en-US" sz="2200" dirty="0">
              <a:latin typeface="Calibri" charset="0"/>
              <a:ea typeface="ＭＳ Ｐゴシック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257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1800" b="1" dirty="0"/>
              <a:t>Distributed/Dynamically Wired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(works properly in the cloud)</a:t>
            </a:r>
          </a:p>
          <a:p>
            <a:pPr lvl="2">
              <a:defRPr/>
            </a:pPr>
            <a:r>
              <a:rPr lang="en-US" sz="1400" dirty="0"/>
              <a:t>Supports deploying in a dynamically sized cluster</a:t>
            </a:r>
          </a:p>
          <a:p>
            <a:pPr lvl="2">
              <a:defRPr/>
            </a:pPr>
            <a:r>
              <a:rPr lang="en-US" sz="1400" dirty="0"/>
              <a:t>Finds services across applications even when they move</a:t>
            </a:r>
          </a:p>
          <a:p>
            <a:pPr>
              <a:defRPr/>
            </a:pPr>
            <a:r>
              <a:rPr lang="en-US" sz="1800" b="1" dirty="0"/>
              <a:t>Elastic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(Uses the cloud efficiently)</a:t>
            </a:r>
          </a:p>
          <a:p>
            <a:pPr lvl="2">
              <a:defRPr/>
            </a:pPr>
            <a:r>
              <a:rPr lang="en-US" sz="1400" dirty="0"/>
              <a:t>Scales up and down as needed</a:t>
            </a:r>
          </a:p>
          <a:p>
            <a:pPr lvl="2">
              <a:defRPr/>
            </a:pPr>
            <a:r>
              <a:rPr lang="en-US" sz="1400" dirty="0"/>
              <a:t>Works with the underlying </a:t>
            </a:r>
            <a:r>
              <a:rPr lang="en-US" sz="1400" dirty="0" err="1"/>
              <a:t>IaaS</a:t>
            </a:r>
            <a:endParaRPr lang="en-US" sz="1400" dirty="0"/>
          </a:p>
          <a:p>
            <a:pPr>
              <a:defRPr/>
            </a:pPr>
            <a:r>
              <a:rPr lang="en-US" sz="1800" b="1" dirty="0"/>
              <a:t>Multi-tenant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(Only costs when you use it)</a:t>
            </a:r>
          </a:p>
          <a:p>
            <a:pPr lvl="2">
              <a:defRPr/>
            </a:pPr>
            <a:r>
              <a:rPr lang="en-US" sz="1400" dirty="0"/>
              <a:t>Virtual isolated instances with near zero incremental cost </a:t>
            </a:r>
          </a:p>
          <a:p>
            <a:pPr lvl="2">
              <a:defRPr/>
            </a:pPr>
            <a:r>
              <a:rPr lang="en-US" sz="1400" dirty="0"/>
              <a:t>Implies you have a proper identity model</a:t>
            </a:r>
          </a:p>
          <a:p>
            <a:pPr>
              <a:defRPr/>
            </a:pPr>
            <a:r>
              <a:rPr lang="en-US" sz="1800" b="1" dirty="0"/>
              <a:t>Self-service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(in the hands of users)</a:t>
            </a:r>
          </a:p>
          <a:p>
            <a:pPr lvl="2">
              <a:defRPr/>
            </a:pPr>
            <a:r>
              <a:rPr lang="en-US" sz="1400" dirty="0"/>
              <a:t>De-centralized creation and management of tenants</a:t>
            </a:r>
          </a:p>
          <a:p>
            <a:pPr lvl="2">
              <a:defRPr/>
            </a:pPr>
            <a:r>
              <a:rPr lang="en-US" sz="1400" dirty="0"/>
              <a:t>Automated Governance across tenants</a:t>
            </a:r>
          </a:p>
          <a:p>
            <a:pPr>
              <a:defRPr/>
            </a:pPr>
            <a:r>
              <a:rPr lang="en-US" sz="1800" b="1" dirty="0"/>
              <a:t>Granularly Billed and Metered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(pay for just what you use)</a:t>
            </a:r>
          </a:p>
          <a:p>
            <a:pPr lvl="2">
              <a:defRPr/>
            </a:pPr>
            <a:r>
              <a:rPr lang="en-US" sz="1400" dirty="0"/>
              <a:t>Allocate costs to exactly who uses them</a:t>
            </a:r>
          </a:p>
          <a:p>
            <a:pPr>
              <a:defRPr/>
            </a:pPr>
            <a:r>
              <a:rPr lang="en-US" sz="1800" b="1" dirty="0"/>
              <a:t>Incrementally Deployed and Tested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(seamless live upgrades)</a:t>
            </a:r>
          </a:p>
          <a:p>
            <a:pPr lvl="2">
              <a:defRPr/>
            </a:pPr>
            <a:r>
              <a:rPr lang="en-US" sz="1400" dirty="0"/>
              <a:t>Supports continuous update, side-by-side operation, in-place testing and incremental production</a:t>
            </a:r>
          </a:p>
        </p:txBody>
      </p:sp>
    </p:spTree>
    <p:extLst>
      <p:ext uri="{BB962C8B-B14F-4D97-AF65-F5344CB8AC3E}">
        <p14:creationId xmlns:p14="http://schemas.microsoft.com/office/powerpoint/2010/main" val="47370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Origins of Cloud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Virtual Machines on Mainframes</a:t>
            </a:r>
          </a:p>
          <a:p>
            <a:pPr lvl="1"/>
            <a:r>
              <a:rPr lang="en-US" dirty="0" smtClean="0"/>
              <a:t>VM/370 – 1972</a:t>
            </a:r>
          </a:p>
          <a:p>
            <a:r>
              <a:rPr lang="en-US" dirty="0"/>
              <a:t>Grid Computing</a:t>
            </a:r>
          </a:p>
          <a:p>
            <a:pPr lvl="2"/>
            <a:r>
              <a:rPr lang="en-US" dirty="0"/>
              <a:t>Grid computing is the collection of computer resources from multiple locations to reach a common goal. </a:t>
            </a:r>
          </a:p>
          <a:p>
            <a:r>
              <a:rPr lang="en-US" dirty="0" smtClean="0"/>
              <a:t>Software-as-a-Service</a:t>
            </a:r>
          </a:p>
          <a:p>
            <a:pPr lvl="1"/>
            <a:r>
              <a:rPr lang="en-US" dirty="0" err="1" smtClean="0"/>
              <a:t>Salesforce.com</a:t>
            </a:r>
            <a:r>
              <a:rPr lang="en-US" dirty="0" smtClean="0"/>
              <a:t> 1999</a:t>
            </a:r>
          </a:p>
          <a:p>
            <a:r>
              <a:rPr lang="en-US" dirty="0" smtClean="0"/>
              <a:t>Amazon AWS</a:t>
            </a:r>
          </a:p>
          <a:p>
            <a:pPr lvl="1"/>
            <a:r>
              <a:rPr lang="en-US" dirty="0" smtClean="0"/>
              <a:t>2002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008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0"/>
            <a:ext cx="87339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55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Cloud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32102" y="5708309"/>
            <a:ext cx="743052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832102" y="1635117"/>
            <a:ext cx="0" cy="40731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832102" y="1635117"/>
            <a:ext cx="7430527" cy="4073192"/>
          </a:xfrm>
          <a:prstGeom prst="straightConnector1">
            <a:avLst/>
          </a:prstGeom>
          <a:ln w="76200" cmpd="sng">
            <a:solidFill>
              <a:srgbClr val="FF6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2102" y="5027268"/>
            <a:ext cx="2508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Cluster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95805" y="4362110"/>
            <a:ext cx="2161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Grid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55850" y="3714892"/>
            <a:ext cx="1855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Virtualization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99259" y="3088407"/>
            <a:ext cx="28245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Software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42668" y="2461922"/>
            <a:ext cx="3439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Infrastructure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50427" y="1402180"/>
            <a:ext cx="1736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Containers /</a:t>
            </a:r>
            <a:b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</a:br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 Platforms 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761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2975</TotalTime>
  <Words>850</Words>
  <Application>Microsoft Macintosh PowerPoint</Application>
  <PresentationFormat>On-screen Show (4:3)</PresentationFormat>
  <Paragraphs>146</Paragraphs>
  <Slides>31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Cloud Computing and Big Data  Overview and Introduction </vt:lpstr>
      <vt:lpstr>Contents</vt:lpstr>
      <vt:lpstr>Drivers for a new IT model</vt:lpstr>
      <vt:lpstr>What is Cloud?</vt:lpstr>
      <vt:lpstr>Cloud Computing Definition (NIST)</vt:lpstr>
      <vt:lpstr>Cloud Native http://pzf.fremantle.org/2010/05/cloud-native.html </vt:lpstr>
      <vt:lpstr>Origins of Cloud Computing</vt:lpstr>
      <vt:lpstr>PowerPoint Presentation</vt:lpstr>
      <vt:lpstr>Evolution of Cloud</vt:lpstr>
      <vt:lpstr>Big Data definition</vt:lpstr>
      <vt:lpstr>My Big Data definition</vt:lpstr>
      <vt:lpstr>The three Vs</vt:lpstr>
      <vt:lpstr>Origins of Big Data - 1997</vt:lpstr>
      <vt:lpstr>Map Reduce 2008</vt:lpstr>
      <vt:lpstr>Case studies</vt:lpstr>
      <vt:lpstr>PowerPoint Presentation</vt:lpstr>
      <vt:lpstr>Netflix</vt:lpstr>
      <vt:lpstr>Netflix Deployed on AWS</vt:lpstr>
      <vt:lpstr>Boeing Digital Airline</vt:lpstr>
      <vt:lpstr>Case Study : Boeing - A PaaS based Integration and API ecosystem </vt:lpstr>
      <vt:lpstr>Case Study : Multi-tenanted Mobile Orchestration Gateway Platform </vt:lpstr>
      <vt:lpstr>Case Study : Multi-tenanted Mobile Orchestration Gateway Platform</vt:lpstr>
      <vt:lpstr>PowerPoint Presentation</vt:lpstr>
      <vt:lpstr>Big Data  Cloud management analytics</vt:lpstr>
      <vt:lpstr>Realtime Big Data </vt:lpstr>
      <vt:lpstr>PowerPoint Presentation</vt:lpstr>
      <vt:lpstr>Big Data in Genomics http://www.laboratory-journal.com/science/information-technology-it/big-data-genomics-challenges-and-solutions </vt:lpstr>
      <vt:lpstr>Maclaren Formula 1</vt:lpstr>
      <vt:lpstr>PowerPoint Presentation</vt:lpstr>
      <vt:lpstr>Large Hadron Collider Compact Muon Solenoid  Source: http://cmsweb.cern.ch/phedex 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319</cp:revision>
  <dcterms:created xsi:type="dcterms:W3CDTF">2012-03-07T10:41:54Z</dcterms:created>
  <dcterms:modified xsi:type="dcterms:W3CDTF">2015-11-09T15:47:22Z</dcterms:modified>
</cp:coreProperties>
</file>

<file path=docProps/thumbnail.jpeg>
</file>